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06" r:id="rId1"/>
  </p:sldMasterIdLst>
  <p:notesMasterIdLst>
    <p:notesMasterId r:id="rId67"/>
  </p:notesMasterIdLst>
  <p:sldIdLst>
    <p:sldId id="493" r:id="rId2"/>
    <p:sldId id="405" r:id="rId3"/>
    <p:sldId id="406" r:id="rId4"/>
    <p:sldId id="407" r:id="rId5"/>
    <p:sldId id="408" r:id="rId6"/>
    <p:sldId id="409" r:id="rId7"/>
    <p:sldId id="411" r:id="rId8"/>
    <p:sldId id="412" r:id="rId9"/>
    <p:sldId id="413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3" r:id="rId18"/>
    <p:sldId id="425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5" r:id="rId27"/>
    <p:sldId id="437" r:id="rId28"/>
    <p:sldId id="438" r:id="rId29"/>
    <p:sldId id="494" r:id="rId30"/>
    <p:sldId id="439" r:id="rId31"/>
    <p:sldId id="440" r:id="rId32"/>
    <p:sldId id="442" r:id="rId33"/>
    <p:sldId id="444" r:id="rId34"/>
    <p:sldId id="445" r:id="rId35"/>
    <p:sldId id="446" r:id="rId36"/>
    <p:sldId id="447" r:id="rId37"/>
    <p:sldId id="448" r:id="rId38"/>
    <p:sldId id="449" r:id="rId39"/>
    <p:sldId id="450" r:id="rId40"/>
    <p:sldId id="451" r:id="rId41"/>
    <p:sldId id="452" r:id="rId42"/>
    <p:sldId id="454" r:id="rId43"/>
    <p:sldId id="455" r:id="rId44"/>
    <p:sldId id="456" r:id="rId45"/>
    <p:sldId id="458" r:id="rId46"/>
    <p:sldId id="459" r:id="rId47"/>
    <p:sldId id="460" r:id="rId48"/>
    <p:sldId id="461" r:id="rId49"/>
    <p:sldId id="462" r:id="rId50"/>
    <p:sldId id="463" r:id="rId51"/>
    <p:sldId id="465" r:id="rId52"/>
    <p:sldId id="467" r:id="rId53"/>
    <p:sldId id="468" r:id="rId54"/>
    <p:sldId id="470" r:id="rId55"/>
    <p:sldId id="472" r:id="rId56"/>
    <p:sldId id="474" r:id="rId57"/>
    <p:sldId id="475" r:id="rId58"/>
    <p:sldId id="476" r:id="rId59"/>
    <p:sldId id="478" r:id="rId60"/>
    <p:sldId id="479" r:id="rId61"/>
    <p:sldId id="480" r:id="rId62"/>
    <p:sldId id="481" r:id="rId63"/>
    <p:sldId id="483" r:id="rId64"/>
    <p:sldId id="486" r:id="rId65"/>
    <p:sldId id="487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>
        <p:scale>
          <a:sx n="80" d="100"/>
          <a:sy n="80" d="100"/>
        </p:scale>
        <p:origin x="-552" y="-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8E7D-FEB2-4C3C-A786-BDC40DA4DF12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819C1-B9AD-4584-81F5-A14295AA4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895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77116-BAC3-4741-B1F2-6A93DD9A3A42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2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D803E-AFD7-4431-B7D8-1AC91EB4CD7F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F88CA6-DAC1-42DD-8C4E-FBA97E221D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771FEA4-63AB-496F-BD1C-3DD04A2AE1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CB127D-C212-4F84-8D10-1141C484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3AE9A2-6FB4-4BEB-A5F9-BCBAA04C1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3072339-1DB9-41EB-B832-794E016019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659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7729456-0CF7-4BE9-B130-94915D432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7E06FD2-2682-45C1-B3D4-099F93576E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CAF8EE-DD34-4590-A25F-25EA0FCCC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493D709-4184-41D2-A069-547028A3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38FFA82-6E9C-4067-A10B-266F83F07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677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8F98C202-4514-40D0-9E1F-177082BFD3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BFC03A4-B774-4069-969B-ECF7F974FD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4DE6CF9-2A00-4E82-877D-D7E3FD08D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0B3953C-4F99-4E50-B59B-085AA465E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E23AF2-E3E7-4A2A-8C69-FF8EB2AA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761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213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4A190-402A-4644-B6E2-9915644BC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54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B66B5C-1148-483F-B940-F6AF50296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0E3D247-E091-477B-9DFC-ADB3947158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8EAD59-F784-4958-95EA-ACBB56B7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CBF8178-9147-43FC-8475-255FA99EB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E31CC70-BD02-4729-9709-90A3A3587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035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79A9CA0-B912-4F94-9AFA-B148D6396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C0AB4A6-2548-41B6-A167-BA4A0A50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CE55F21-77D4-452E-8809-0821367C0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EEAE5A-C333-4E27-97B1-17518557F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3687DEB-1120-44EE-9088-6066A96C4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871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CF7047-F8A2-49A5-BBBB-1BCC19EFC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5CD8BE-53D4-4509-8524-D0D4733EE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5F1F8D6-0723-46C9-9581-93DBC77A6D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DF878B2-B43A-418E-B175-297CC2695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BBACB8-37C6-4F14-B6B8-F0EB22A2C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DBF357E-A6E6-4D33-9CE3-990F44472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139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2540BB-07A5-4072-B78E-4BAC94D9A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21223F7-7510-4C75-86CD-E8FEA0028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8483E43-505E-4BF7-B964-629C3C1B5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5627D5C-7F8F-42DC-BB38-669F0A4D2C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9FF59DC-5C4D-4A2C-8977-938EECC85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42BC8C09-07DC-4A1A-9302-C27945E28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6BC1755C-0A08-416E-ABAA-BAA84FAA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1996AA4-814E-4D7D-976A-43CB5958D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835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421C8B5-3BA5-4543-9827-58D70A79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40374F9-4E05-4781-AF70-177BC8F7E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9CD831A-A3C4-4A44-BB97-26DA6205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F6301F7-9C2A-406B-AD5E-CEA0DB12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0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D601D7D-1D73-4DCE-B12E-FFC57D284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A854BB2-F1F5-4E24-99AA-5513D8316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ADAC1A7-E215-4B47-9C8F-6525C3DAD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921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B10A7C-93E0-48FE-896D-C93643A27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36EE90-4FC3-42B9-AAFF-23F28E94C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D5327EA-7F0F-47BC-80A9-1D9A97CBF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B3DFAC6-A212-4FF3-9C20-8DED366C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FD2CF30-5A48-40FD-8FFD-389234EDD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BBC91B-8DE0-4496-A303-D6B5AB394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38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74740FF-697E-49E2-9C92-A213D2ABF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A79FF6B-3DE1-4F1C-9071-31DF97756F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A4F17E7-FAE6-4275-B7BF-414A0BF36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EBD256E-859C-4600-842D-DD7281CCA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86C7CE-2019-498C-B5BE-3D10A845F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868EF2A6-07CB-43AB-81AD-1E32E6315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419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05762BF-9AF8-49F9-8550-C1A4A89DC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1AF8A92-2676-400C-BADD-BA581DC95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82A599-E35D-46B4-ABB3-093E7C81A0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3/4/2026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EF4F465-2503-4351-9C3F-43791075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EC92A14-DF68-4D8B-9100-76C257BAF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40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1" y="1752600"/>
            <a:ext cx="12191999" cy="2590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514350" indent="-514350">
              <a:buFontTx/>
              <a:buAutoNum type="arabicPeriod"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prstClr val="white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 inflammation of the middle </a:t>
            </a:r>
            <a:r>
              <a:rPr lang="en-US" sz="3500" b="1" dirty="0" smtClean="0">
                <a:solidFill>
                  <a:prstClr val="white"/>
                </a:solidFill>
                <a:latin typeface="Palatino Linotype" pitchFamily="18" charset="0"/>
              </a:rPr>
              <a:t>ear</a:t>
            </a:r>
          </a:p>
          <a:p>
            <a:pPr marL="514350" indent="-514350">
              <a:buFontTx/>
              <a:buAutoNum type="arabicPeriod"/>
            </a:pPr>
            <a:r>
              <a:rPr lang="sr-Latn-RS" sz="3500" b="1" dirty="0" smtClean="0">
                <a:solidFill>
                  <a:prstClr val="white"/>
                </a:solidFill>
                <a:latin typeface="Palatino Linotype" pitchFamily="18" charset="0"/>
              </a:rPr>
              <a:t>Ex</a:t>
            </a:r>
            <a:r>
              <a:rPr lang="en-US" sz="3500" b="1" dirty="0" err="1" smtClean="0">
                <a:solidFill>
                  <a:prstClr val="white"/>
                </a:solidFill>
                <a:latin typeface="Palatino Linotype" pitchFamily="18" charset="0"/>
              </a:rPr>
              <a:t>tra</a:t>
            </a:r>
            <a:r>
              <a:rPr lang="sr-Latn-RS" sz="3500" b="1" dirty="0" smtClean="0">
                <a:solidFill>
                  <a:prstClr val="white"/>
                </a:solidFill>
                <a:latin typeface="Palatino Linotype" pitchFamily="18" charset="0"/>
              </a:rPr>
              <a:t>cranial </a:t>
            </a:r>
            <a:r>
              <a:rPr lang="sr-Latn-RS" sz="3500" b="1" dirty="0">
                <a:solidFill>
                  <a:prstClr val="white"/>
                </a:solidFill>
                <a:latin typeface="Palatino Linotype" pitchFamily="18" charset="0"/>
              </a:rPr>
              <a:t>otogenic </a:t>
            </a:r>
            <a:r>
              <a:rPr lang="sr-Latn-RS" sz="3500" b="1" dirty="0" smtClean="0">
                <a:solidFill>
                  <a:prstClr val="white"/>
                </a:solidFill>
                <a:latin typeface="Palatino Linotype" pitchFamily="18" charset="0"/>
              </a:rPr>
              <a:t>complications</a:t>
            </a:r>
            <a:endParaRPr lang="en-US" sz="3500" b="1" dirty="0" smtClean="0">
              <a:solidFill>
                <a:prstClr val="white"/>
              </a:solidFill>
              <a:latin typeface="Palatino Linotype" pitchFamily="18" charset="0"/>
            </a:endParaRPr>
          </a:p>
          <a:p>
            <a:pPr marL="514350" indent="-514350">
              <a:buFontTx/>
              <a:buAutoNum type="arabicPeriod"/>
            </a:pPr>
            <a:r>
              <a:rPr lang="en-US" sz="3500" b="1" dirty="0" err="1">
                <a:solidFill>
                  <a:prstClr val="white"/>
                </a:solidFill>
                <a:latin typeface="Palatino Linotype" pitchFamily="18" charset="0"/>
              </a:rPr>
              <a:t>Endocranial</a:t>
            </a: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 </a:t>
            </a:r>
            <a:r>
              <a:rPr lang="en-US" sz="3500" b="1" dirty="0" err="1">
                <a:solidFill>
                  <a:prstClr val="white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 </a:t>
            </a:r>
            <a:r>
              <a:rPr lang="en-US" sz="3500" b="1" dirty="0" smtClean="0">
                <a:solidFill>
                  <a:prstClr val="white"/>
                </a:solidFill>
                <a:latin typeface="Palatino Linotype" pitchFamily="18" charset="0"/>
              </a:rPr>
              <a:t>complications</a:t>
            </a:r>
          </a:p>
        </p:txBody>
      </p:sp>
    </p:spTree>
    <p:extLst>
      <p:ext uri="{BB962C8B-B14F-4D97-AF65-F5344CB8AC3E}">
        <p14:creationId xmlns:p14="http://schemas.microsoft.com/office/powerpoint/2010/main" val="70694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400" y="152400"/>
            <a:ext cx="9855200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6469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subtotalna pe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1887200" cy="667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188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4" descr="2pe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0"/>
            <a:ext cx="9144000" cy="675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58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File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0134" y="1646238"/>
            <a:ext cx="5306484" cy="4221162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86019" name="Picture 3" descr="File00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51" y="762000"/>
            <a:ext cx="5689600" cy="4217988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181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File00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918" y="990600"/>
            <a:ext cx="5183716" cy="3843338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87043" name="Picture 3" descr="File0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8618" y="2328864"/>
            <a:ext cx="5183716" cy="3843337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237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1" y="63501"/>
            <a:ext cx="8877300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335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400"/>
            <a:ext cx="10972800" cy="5105400"/>
          </a:xfrm>
        </p:spPr>
        <p:txBody>
          <a:bodyPr/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Treatment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of diseases in the nose,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paranasal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cavities,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epipharynx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mesopharynx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septoplasty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, conservative or surgical treatment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sinusitis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Treatment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allergies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Adenoidectomy and/or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tonsillectomy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Conservative treatment involves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microaspiration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appropriate use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antibiotics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main goal of conservative treatment is to prepare the ear for surgical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intervention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Therapy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3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>
          <a:xfrm>
            <a:off x="619125" y="1323976"/>
            <a:ext cx="10953750" cy="5372100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Removal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of the pathological process from the middle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ear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Reconstruction of the eardrum and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ossicular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chain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Proper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ventilation of the middle ear through the Eustachian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tube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Surgical treatment - microsurgical interventions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myringoplasty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tympanoplasty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Myringoplasty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- reconstruction of the tympanic membrane and closure of its perforation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800100" lvl="2" indent="-342900">
              <a:spcBef>
                <a:spcPts val="1000"/>
              </a:spcBef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Tympanoplasty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- removal of the pathological process, restoration of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ossicular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chain (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ossiculoplasty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).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Therapy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64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399"/>
            <a:ext cx="10972800" cy="5495925"/>
          </a:xfrm>
        </p:spPr>
        <p:txBody>
          <a:bodyPr>
            <a:normAutofit fontScale="92500" lnSpcReduction="10000"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is defined as a chronic, purulent, nonspecific,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ostitic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epitympanic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inflammatory process of the middle ear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It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is characterized by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: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Marginal perforation of the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eardrum</a:t>
            </a:r>
          </a:p>
          <a:p>
            <a:pPr marL="800100" lvl="2" indent="-342900">
              <a:spcBef>
                <a:spcPts val="1000"/>
              </a:spcBef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Fetid purulent discharge from the middle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ear</a:t>
            </a:r>
          </a:p>
          <a:p>
            <a:pPr marL="800100" lvl="2" indent="-342900">
              <a:spcBef>
                <a:spcPts val="1000"/>
              </a:spcBef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Destruction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of the bony structures of the middle ear (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ossicular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chain, bony walls of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cavum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tympani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800100" lvl="2" indent="-342900">
              <a:spcBef>
                <a:spcPts val="1000"/>
              </a:spcBef>
              <a:defRPr/>
            </a:pPr>
            <a:endParaRPr lang="en-US" sz="9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Pathohistological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characteristics - cell infiltration, hyperemia of the middle ear mucosa, epithelial metaplasia with the formation of granulation tissue and polyps, </a:t>
            </a: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osteitis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Possible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complications</a:t>
            </a:r>
          </a:p>
          <a:p>
            <a:pPr marL="800100" lvl="2" indent="-342900">
              <a:spcBef>
                <a:spcPts val="1000"/>
              </a:spcBef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atticoantral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otitis media</a:t>
            </a:r>
          </a:p>
        </p:txBody>
      </p:sp>
    </p:spTree>
    <p:extLst>
      <p:ext uri="{BB962C8B-B14F-4D97-AF65-F5344CB8AC3E}">
        <p14:creationId xmlns:p14="http://schemas.microsoft.com/office/powerpoint/2010/main" val="112050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10972800" cy="45339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Perforation on the tympanic membrane is of different position and size, as a rule marginal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Topographically, we can distinguish 5 types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perforations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attic</a:t>
            </a:r>
            <a:endParaRPr lang="hr-HR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posterior</a:t>
            </a:r>
            <a:endParaRPr lang="hr-HR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anterior</a:t>
            </a:r>
            <a:endParaRPr lang="hr-HR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attico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-posterior</a:t>
            </a:r>
            <a:endParaRPr lang="hr-HR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Subtotal or total tympanic membrane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defect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atticoantral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otitis media</a:t>
            </a:r>
          </a:p>
        </p:txBody>
      </p:sp>
    </p:spTree>
    <p:extLst>
      <p:ext uri="{BB962C8B-B14F-4D97-AF65-F5344CB8AC3E}">
        <p14:creationId xmlns:p14="http://schemas.microsoft.com/office/powerpoint/2010/main" val="298588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19250"/>
            <a:ext cx="10972800" cy="4543425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CSOM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is still a significant problem worldwide, despite advances in diagnosis and therapy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Incidence of 0.6 – 2.1% of the general population.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Mawson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states that the incidence in children is 9 per 1000 schoolchildren.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prstClr val="white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 otitis media (CSOM)</a:t>
            </a:r>
          </a:p>
        </p:txBody>
      </p:sp>
    </p:spTree>
    <p:extLst>
      <p:ext uri="{BB962C8B-B14F-4D97-AF65-F5344CB8AC3E}">
        <p14:creationId xmlns:p14="http://schemas.microsoft.com/office/powerpoint/2010/main" val="72020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10972800" cy="53340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Fetid purulent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discharge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Progressive conductive or mixed hearing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loss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Possible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disorders of the vestibular function (a sign of damage to the labyrinth or the development of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endocranial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complications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Pain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during the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exacerbation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headache and high body temperature indicate the possibility of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endocranial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complications</a:t>
            </a:r>
            <a:endParaRPr lang="sl-SI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Symptoms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9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10972800" cy="455295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Otoscopy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and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otomicroscopy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(marginal perforation of the tympanic membrane, localized most often in the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posterosuperior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quadrant, prominent granulations or formed polyps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Temporal bone CT (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eburnization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of the mastoid process,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ostitic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foci of the attic and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antrum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)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Pure-tone audiometry – conductive or mixed hearing loss</a:t>
            </a:r>
            <a:r>
              <a:rPr lang="sr-Cyrl-CS" dirty="0">
                <a:latin typeface="Palatino Linotype" pitchFamily="18" charset="0"/>
                <a:cs typeface="Times New Roman" pitchFamily="18" charset="0"/>
              </a:rPr>
              <a:t>.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Diagnosis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61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96979" y="1481138"/>
            <a:ext cx="5998043" cy="4525962"/>
          </a:xfrm>
          <a:noFill/>
        </p:spPr>
      </p:pic>
    </p:spTree>
    <p:extLst>
      <p:ext uri="{BB962C8B-B14F-4D97-AF65-F5344CB8AC3E}">
        <p14:creationId xmlns:p14="http://schemas.microsoft.com/office/powerpoint/2010/main" val="109795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2" y="127001"/>
            <a:ext cx="9620249" cy="653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086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File002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3084" y="765176"/>
            <a:ext cx="4679949" cy="5616575"/>
          </a:xfrm>
          <a:noFill/>
          <a:ln w="28575">
            <a:solidFill>
              <a:srgbClr val="FF99CC"/>
            </a:solidFill>
          </a:ln>
        </p:spPr>
      </p:pic>
    </p:spTree>
    <p:extLst>
      <p:ext uri="{BB962C8B-B14F-4D97-AF65-F5344CB8AC3E}">
        <p14:creationId xmlns:p14="http://schemas.microsoft.com/office/powerpoint/2010/main" val="159812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10972800" cy="5410200"/>
          </a:xfrm>
        </p:spPr>
        <p:txBody>
          <a:bodyPr/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Treatment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is surgical</a:t>
            </a:r>
            <a:endParaRPr lang="sl-SI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sl-SI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Tympanoplasty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Mastoidectomy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Radical trepanation of the temporal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bone</a:t>
            </a: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Remediate pathological processes in the nose and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paranasal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cavities,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septoplasty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when there is a deviation of the nasal septum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use of antibiotics is justified both preoperatively and postoperatively in order to heal the infection and suppuration of the middle ear.</a:t>
            </a:r>
          </a:p>
          <a:p>
            <a:pPr marL="800100" lvl="2" indent="-342900">
              <a:lnSpc>
                <a:spcPct val="80000"/>
              </a:lnSpc>
              <a:spcBef>
                <a:spcPts val="1000"/>
              </a:spcBef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Therapy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87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81150"/>
            <a:ext cx="10972800" cy="5410200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Chronic purulent inflammatory process of the middle ear with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is a relatively common form of chronic otitis and represents its most severe form.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sl-SI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destructive course of the disease creates greater opportunities for the emergence of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complications.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is characterized by the presence of keratinizing squamous epithelium in the middle ear.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It has a pronounced growth potential with destruction of the surrounding bone and bony structures of the tympanic cavity, mastoid process and pyramid of the temporal bone.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otitis media with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cholesteatoma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07091"/>
          </a:xfrm>
        </p:spPr>
        <p:txBody>
          <a:bodyPr>
            <a:normAutofit/>
          </a:bodyPr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Pathohistologically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- the outer part or "matrix" (matrix), made of lamellar stratified keratinizing epithelium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Desquamation of this epithelium creates a cluster of epidermal tissue in its center, which is very often infected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reaction of the mucous membrane of the middle ear leads to the formation of granulations, which represent the "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perimatrix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", and the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ostitic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process affects the surrounding bone.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otitis media with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cholesteatoma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81150"/>
            <a:ext cx="10972800" cy="4581525"/>
          </a:xfrm>
        </p:spPr>
        <p:txBody>
          <a:bodyPr>
            <a:normAutofit/>
          </a:bodyPr>
          <a:lstStyle/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According to the nature of its origin, we distinguish between </a:t>
            </a: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congenital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acquired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Congenital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develops from residual embryonic epidermal cells in the spaces of the temporal bone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Acquired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can be of </a:t>
            </a:r>
            <a:r>
              <a:rPr lang="en-US" b="1" dirty="0">
                <a:solidFill>
                  <a:srgbClr val="FF0000"/>
                </a:solidFill>
                <a:latin typeface="Palatino Linotype" pitchFamily="18" charset="0"/>
                <a:cs typeface="Times New Roman" pitchFamily="18" charset="0"/>
              </a:rPr>
              <a:t>primary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or </a:t>
            </a:r>
            <a:r>
              <a:rPr lang="en-US" b="1" dirty="0">
                <a:solidFill>
                  <a:srgbClr val="FF0000"/>
                </a:solidFill>
                <a:latin typeface="Palatino Linotype" pitchFamily="18" charset="0"/>
                <a:cs typeface="Times New Roman" pitchFamily="18" charset="0"/>
              </a:rPr>
              <a:t>secondary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origin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Primary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can arise from retraction pockets on the tympanic membrane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8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Implantation of the tympanic membrane epithelium during interventions on the tympanic membrane, surgical interventions in the middle ear, traumatic perforations of the tympanic membrane and fractures of the temporal bone.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 smtClean="0">
                <a:solidFill>
                  <a:schemeClr val="tx1"/>
                </a:solidFill>
                <a:latin typeface="Palatino Linotype" pitchFamily="18" charset="0"/>
              </a:rPr>
              <a:t>Etiopatogenesis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22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581024" y="1606549"/>
            <a:ext cx="10963275" cy="455612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Secondary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occurs due to chronic irritation and long-term inflammatory processes of the middle ear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Immigration of the epithelium of the external auditory canal in the case of marginal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perforations.</a:t>
            </a:r>
          </a:p>
          <a:p>
            <a:pPr lvl="1"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Papillary proliferation of the basal cells of the external auditory canal and the epithelial layer of the tympanic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membrane.</a:t>
            </a:r>
          </a:p>
          <a:p>
            <a:pPr lvl="1"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Epithelial metaplasia.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 smtClean="0">
                <a:solidFill>
                  <a:schemeClr val="tx1"/>
                </a:solidFill>
                <a:latin typeface="Palatino Linotype" pitchFamily="18" charset="0"/>
              </a:rPr>
              <a:t>Etiopatogenesis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61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676400"/>
            <a:ext cx="10972800" cy="4330891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Chronic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tubotympanic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otitis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media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Chronic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atticoantral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otitis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media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Chronic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otitis media with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Clinical classification of </a:t>
            </a: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CSOM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6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1600200"/>
            <a:ext cx="5981700" cy="4495800"/>
          </a:xfrm>
          <a:noFill/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142876"/>
            <a:ext cx="62738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071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9567" y="152400"/>
            <a:ext cx="8699500" cy="6553200"/>
          </a:xfrm>
          <a:noFill/>
        </p:spPr>
      </p:pic>
    </p:spTree>
    <p:extLst>
      <p:ext uri="{BB962C8B-B14F-4D97-AF65-F5344CB8AC3E}">
        <p14:creationId xmlns:p14="http://schemas.microsoft.com/office/powerpoint/2010/main" val="222937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587499"/>
            <a:ext cx="11049000" cy="5032375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clinical course of the disease is characterized by a marked tendency for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growth and destruction of the surrounding structures of the middle and inner ear.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Bone destruction is a consequence of the expansive growth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and the presence of an active inflammatory process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can be localized or involve several pneumatic spaces of the middle ear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Localized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is most often found in the attic area or in the posterior parts of the tympanic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cavum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extended or infiltrative form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affects the region of the tympanic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cavum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antrum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processus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mastoideus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sl-SI" b="1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otitis media with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cholesteatoma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12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914400"/>
            <a:ext cx="10972800" cy="5562600"/>
          </a:xfrm>
        </p:spPr>
        <p:txBody>
          <a:bodyPr/>
          <a:lstStyle/>
          <a:p>
            <a:pPr eaLnBrk="1" hangingPunct="1">
              <a:defRPr/>
            </a:pPr>
            <a:endParaRPr lang="sl-SI" sz="2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Secretion from the ear, which is usually long-lasting and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fetid.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Impaired hearing and tinnitus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Hearing loss is conductive or mixed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Pain is usually not present (in cases of exacerbation it may occur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).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Dizziness, headache and high body temperature indicates the development of an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complication.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Clinical presentation</a:t>
            </a:r>
          </a:p>
        </p:txBody>
      </p:sp>
    </p:spTree>
    <p:extLst>
      <p:ext uri="{BB962C8B-B14F-4D97-AF65-F5344CB8AC3E}">
        <p14:creationId xmlns:p14="http://schemas.microsoft.com/office/powerpoint/2010/main" val="141533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90675"/>
            <a:ext cx="10991850" cy="5133975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Anamnesis</a:t>
            </a:r>
            <a:r>
              <a:rPr lang="sl-SI" sz="2400" dirty="0">
                <a:latin typeface="Palatino Linotype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Clinical examination</a:t>
            </a:r>
            <a:r>
              <a:rPr lang="sl-SI" sz="2400" dirty="0">
                <a:latin typeface="Palatino Linotype" pitchFamily="18" charset="0"/>
                <a:cs typeface="Times New Roman" pitchFamily="18" charset="0"/>
              </a:rPr>
              <a:t>, 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Radiography,</a:t>
            </a:r>
            <a:r>
              <a:rPr lang="sl-SI" sz="2400" dirty="0">
                <a:latin typeface="Palatino Linotype" pitchFamily="18" charset="0"/>
                <a:cs typeface="Times New Roman" pitchFamily="18" charset="0"/>
              </a:rPr>
              <a:t> 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Functional testing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,</a:t>
            </a: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Microbiological testing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,</a:t>
            </a: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Patohistological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analysis.</a:t>
            </a:r>
            <a:r>
              <a:rPr lang="sl-SI" sz="2400" dirty="0">
                <a:latin typeface="Palatino Linotype" pitchFamily="18" charset="0"/>
                <a:cs typeface="Times New Roman" pitchFamily="18" charset="0"/>
              </a:rPr>
              <a:t> 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Diagnosis</a:t>
            </a:r>
          </a:p>
        </p:txBody>
      </p:sp>
    </p:spTree>
    <p:extLst>
      <p:ext uri="{BB962C8B-B14F-4D97-AF65-F5344CB8AC3E}">
        <p14:creationId xmlns:p14="http://schemas.microsoft.com/office/powerpoint/2010/main" val="27405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Grp="1" noChangeArrowheads="1"/>
          </p:cNvSpPr>
          <p:nvPr>
            <p:ph idx="1"/>
          </p:nvPr>
        </p:nvSpPr>
        <p:spPr>
          <a:xfrm>
            <a:off x="600074" y="1616075"/>
            <a:ext cx="10982325" cy="4546600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Otoscopy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Presence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of fetid purulent secretion in the external auditory canal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lvl="1"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Marginal perforation, rarely central, through which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or granulation or polyps that bleeds can sometimes be seen.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Diagnosis</a:t>
            </a:r>
          </a:p>
        </p:txBody>
      </p:sp>
    </p:spTree>
    <p:extLst>
      <p:ext uri="{BB962C8B-B14F-4D97-AF65-F5344CB8AC3E}">
        <p14:creationId xmlns:p14="http://schemas.microsoft.com/office/powerpoint/2010/main" val="26519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761424"/>
            <a:ext cx="10972800" cy="3965391"/>
          </a:xfrm>
          <a:noFill/>
        </p:spPr>
      </p:pic>
    </p:spTree>
    <p:extLst>
      <p:ext uri="{BB962C8B-B14F-4D97-AF65-F5344CB8AC3E}">
        <p14:creationId xmlns:p14="http://schemas.microsoft.com/office/powerpoint/2010/main" val="37602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File00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600" y="261939"/>
            <a:ext cx="4047067" cy="3070225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16739" name="Picture 3" descr="File00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8817" y="3652839"/>
            <a:ext cx="4129616" cy="2974975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16740" name="Picture 4" descr="File00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917" y="261939"/>
            <a:ext cx="4047067" cy="3070225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201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File00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700213"/>
            <a:ext cx="5869517" cy="3968750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  <p:pic>
        <p:nvPicPr>
          <p:cNvPr id="117763" name="Picture 3" descr="File00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434" y="685801"/>
            <a:ext cx="5465233" cy="3960813"/>
          </a:xfrm>
          <a:prstGeom prst="rect">
            <a:avLst/>
          </a:prstGeom>
          <a:noFill/>
          <a:ln w="28575">
            <a:solidFill>
              <a:srgbClr val="FF99CC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153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4" descr="1153Polyps_20CF-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200" y="0"/>
            <a:ext cx="9347200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794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752601"/>
            <a:ext cx="10972800" cy="4254691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Perforation of the </a:t>
            </a:r>
            <a:r>
              <a:rPr lang="en-US" b="1" dirty="0" smtClean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eardrum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Ear discharge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(can be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mucopurulent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in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tubotympanic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chronic inflammation or fetid purulent discharge in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aticoantral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Hearing loss </a:t>
            </a:r>
            <a:r>
              <a:rPr lang="sr-Latn-CS" dirty="0">
                <a:latin typeface="Palatino Linotype" pitchFamily="18" charset="0"/>
                <a:cs typeface="Times New Roman" pitchFamily="18" charset="0"/>
              </a:rPr>
              <a:t>(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in most cases, it is a conductive hearing loss, but mixed hearing impairments can also occur</a:t>
            </a:r>
            <a:r>
              <a:rPr lang="sr-Latn-CS" dirty="0" smtClean="0">
                <a:latin typeface="Palatino Linotype" pitchFamily="18" charset="0"/>
                <a:cs typeface="Times New Roman" pitchFamily="18" charset="0"/>
              </a:rPr>
              <a:t>)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sr-Latn-C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 err="1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complications</a:t>
            </a:r>
            <a:endParaRPr lang="en-US" b="1" dirty="0">
              <a:solidFill>
                <a:schemeClr val="accent1"/>
              </a:solidFill>
              <a:latin typeface="Palatino Linotype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General characteristics of CSOM </a:t>
            </a:r>
          </a:p>
        </p:txBody>
      </p:sp>
    </p:spTree>
    <p:extLst>
      <p:ext uri="{BB962C8B-B14F-4D97-AF65-F5344CB8AC3E}">
        <p14:creationId xmlns:p14="http://schemas.microsoft.com/office/powerpoint/2010/main" val="403145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4" descr="holesteat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14808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79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>
          <a:xfrm>
            <a:off x="604837" y="1552576"/>
            <a:ext cx="10982325" cy="51815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Audiological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and vestibular testing - different degrees and types of hearing impairment, and vestibular disorders are also present in case of damage to the labyrinth.</a:t>
            </a:r>
          </a:p>
          <a:p>
            <a:pPr>
              <a:buFont typeface="Wingdings" pitchFamily="2" charset="2"/>
              <a:buChar char="§"/>
              <a:defRPr/>
            </a:pPr>
            <a:endParaRPr lang="sr-Cyrl-C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Microbiological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analysis of middle ear secretions</a:t>
            </a:r>
            <a:r>
              <a:rPr lang="sl-SI" sz="2400" dirty="0">
                <a:latin typeface="Palatino Linotype" pitchFamily="18" charset="0"/>
                <a:cs typeface="Times New Roman" pitchFamily="18" charset="0"/>
              </a:rPr>
              <a:t>: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Pseudomonas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aeruginosa,Proteus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species I Proteus mirabilis, Staphylococcus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aureus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I Staphylococcus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epidermidis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. 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X-ray of the temporal bone according to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Schüller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Stenvers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can show greater bony destruction of the middle ear structures due to the growth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localization and extension of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process can be shown more precisely by using CT.</a:t>
            </a:r>
          </a:p>
          <a:p>
            <a:pPr>
              <a:buFont typeface="Wingdings" pitchFamily="2" charset="2"/>
              <a:buChar char="§"/>
              <a:defRPr/>
            </a:pPr>
            <a:endParaRPr lang="sl-SI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Diagnosis</a:t>
            </a:r>
          </a:p>
        </p:txBody>
      </p:sp>
    </p:spTree>
    <p:extLst>
      <p:ext uri="{BB962C8B-B14F-4D97-AF65-F5344CB8AC3E}">
        <p14:creationId xmlns:p14="http://schemas.microsoft.com/office/powerpoint/2010/main" val="409133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67" y="1335088"/>
            <a:ext cx="1209886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971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619125" y="1590675"/>
            <a:ext cx="10972800" cy="359092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Intraoperative findings often confirm the presence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in the middle ear, while clinical examination cannot determine this with certainty.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sr-Cyrl-C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Pathohistological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analysis is a necessity for a definitive diagnosis.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Diagnosis</a:t>
            </a:r>
          </a:p>
        </p:txBody>
      </p:sp>
    </p:spTree>
    <p:extLst>
      <p:ext uri="{BB962C8B-B14F-4D97-AF65-F5344CB8AC3E}">
        <p14:creationId xmlns:p14="http://schemas.microsoft.com/office/powerpoint/2010/main" val="259167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19250"/>
            <a:ext cx="10972800" cy="45148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Treatment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of the middle ear is surgical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Along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with surgical therapy of the middle ear, the application of antibiotic therapy according to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antibiogram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is also indicated.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/>
            </a:r>
            <a:b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Therapy</a:t>
            </a:r>
            <a:b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</a:b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82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075" y="1587500"/>
            <a:ext cx="10515600" cy="51181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Consequence of the infection spreading from the middle ear to the surrounding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structures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Much more often in chronic than in acute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otitis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Spread of infection: directly - per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continuitatem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through the infected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bone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Congenital performed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routes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Acquired performed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routes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Through the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labyrinth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Through blood vessels and nerves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9049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FF0000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FF0000"/>
                </a:solidFill>
                <a:latin typeface="Palatino Linotype" pitchFamily="18" charset="0"/>
              </a:rPr>
              <a:t> complications</a:t>
            </a:r>
          </a:p>
        </p:txBody>
      </p:sp>
    </p:spTree>
    <p:extLst>
      <p:ext uri="{BB962C8B-B14F-4D97-AF65-F5344CB8AC3E}">
        <p14:creationId xmlns:p14="http://schemas.microsoft.com/office/powerpoint/2010/main" val="381763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175" y="1587500"/>
            <a:ext cx="5457825" cy="4351338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§"/>
              <a:defRPr/>
            </a:pPr>
            <a:r>
              <a:rPr lang="en-US" sz="2400" b="1" dirty="0" err="1" smtClean="0">
                <a:latin typeface="Palatino Linotype" pitchFamily="18" charset="0"/>
                <a:cs typeface="Times New Roman" pitchFamily="18" charset="0"/>
              </a:rPr>
              <a:t>Extracranial</a:t>
            </a:r>
            <a:endParaRPr lang="sr-Cyrl-RS" sz="2400" b="1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M</a:t>
            </a:r>
            <a:r>
              <a:rPr lang="sr-Latn-RS" dirty="0" smtClean="0">
                <a:latin typeface="Palatino Linotype" pitchFamily="18" charset="0"/>
                <a:cs typeface="Times New Roman" pitchFamily="18" charset="0"/>
              </a:rPr>
              <a:t>astoiditis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</a:t>
            </a:r>
            <a:r>
              <a:rPr lang="sr-Latn-RS" dirty="0" smtClean="0">
                <a:latin typeface="Palatino Linotype" pitchFamily="18" charset="0"/>
                <a:cs typeface="Times New Roman" pitchFamily="18" charset="0"/>
              </a:rPr>
              <a:t>etrositis</a:t>
            </a:r>
            <a:endParaRPr lang="sr-Latn-R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O</a:t>
            </a:r>
            <a:r>
              <a:rPr lang="sr-Latn-RS" dirty="0">
                <a:latin typeface="Palatino Linotype" pitchFamily="18" charset="0"/>
                <a:cs typeface="Times New Roman" pitchFamily="18" charset="0"/>
              </a:rPr>
              <a:t>steomyelitis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of temporal bone</a:t>
            </a:r>
            <a:endParaRPr lang="sr-Latn-R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Facial nerve paralysis</a:t>
            </a:r>
            <a:endParaRPr lang="sr-Latn-R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  <a:defRPr/>
            </a:pPr>
            <a:r>
              <a:rPr lang="sr-Latn-RS" dirty="0" smtClean="0">
                <a:latin typeface="Palatino Linotype" pitchFamily="18" charset="0"/>
                <a:cs typeface="Times New Roman" pitchFamily="18" charset="0"/>
              </a:rPr>
              <a:t>Labyrinthitis</a:t>
            </a:r>
            <a:endParaRPr lang="sr-Cyrl-R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9049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rgbClr val="FF0000"/>
                </a:solidFill>
                <a:latin typeface="Palatino Linotype" pitchFamily="18" charset="0"/>
              </a:rPr>
              <a:t>Classification of </a:t>
            </a:r>
            <a:r>
              <a:rPr lang="en-US" sz="3500" b="1" dirty="0" err="1" smtClean="0">
                <a:solidFill>
                  <a:srgbClr val="FF0000"/>
                </a:solidFill>
                <a:latin typeface="Palatino Linotype" pitchFamily="18" charset="0"/>
              </a:rPr>
              <a:t>otogenic</a:t>
            </a:r>
            <a:r>
              <a:rPr lang="en-US" sz="3500" b="1" dirty="0" smtClean="0">
                <a:solidFill>
                  <a:srgbClr val="FF0000"/>
                </a:solidFill>
                <a:latin typeface="Palatino Linotype" pitchFamily="18" charset="0"/>
              </a:rPr>
              <a:t> </a:t>
            </a:r>
            <a:r>
              <a:rPr lang="en-US" sz="3500" b="1" dirty="0">
                <a:solidFill>
                  <a:srgbClr val="FF0000"/>
                </a:solidFill>
                <a:latin typeface="Palatino Linotype" pitchFamily="18" charset="0"/>
              </a:rPr>
              <a:t>complications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0" y="1609723"/>
            <a:ext cx="5250155" cy="3301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lvl="0" indent="-228600">
              <a:lnSpc>
                <a:spcPct val="11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sz="2400" b="1" dirty="0" err="1">
                <a:latin typeface="Palatino Linotype" pitchFamily="18" charset="0"/>
                <a:cs typeface="Times New Roman" pitchFamily="18" charset="0"/>
              </a:rPr>
              <a:t>Endocranial</a:t>
            </a:r>
            <a:r>
              <a:rPr lang="en-US" sz="2400" b="1" dirty="0">
                <a:latin typeface="Palatino Linotype" pitchFamily="18" charset="0"/>
                <a:cs typeface="Times New Roman" pitchFamily="18" charset="0"/>
              </a:rPr>
              <a:t> </a:t>
            </a:r>
          </a:p>
          <a:p>
            <a:pPr marL="685800" lvl="1" indent="-228600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Epidural abscess</a:t>
            </a:r>
            <a:endParaRPr lang="sr-Latn-RS" sz="2400" dirty="0">
              <a:latin typeface="Palatino Linotype" pitchFamily="18" charset="0"/>
              <a:cs typeface="Times New Roman" pitchFamily="18" charset="0"/>
            </a:endParaRPr>
          </a:p>
          <a:p>
            <a:pPr marL="685800" lvl="1" indent="-228600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Subdural abscess</a:t>
            </a:r>
            <a:endParaRPr lang="sr-Latn-RS" sz="2400" dirty="0">
              <a:latin typeface="Palatino Linotype" pitchFamily="18" charset="0"/>
              <a:cs typeface="Times New Roman" pitchFamily="18" charset="0"/>
            </a:endParaRPr>
          </a:p>
          <a:p>
            <a:pPr marL="685800" lvl="1" indent="-228600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eningitis </a:t>
            </a:r>
          </a:p>
          <a:p>
            <a:pPr marL="685800" lvl="1" indent="-228600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Sigmoid sinus thrombophlebitis</a:t>
            </a:r>
            <a:endParaRPr lang="sr-Latn-RS" sz="2400" dirty="0">
              <a:latin typeface="Palatino Linotype" pitchFamily="18" charset="0"/>
              <a:cs typeface="Times New Roman" pitchFamily="18" charset="0"/>
            </a:endParaRPr>
          </a:p>
          <a:p>
            <a:pPr marL="685800" lvl="1" indent="-228600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Cerebral abscess</a:t>
            </a:r>
            <a:endParaRPr lang="sr-Latn-RS" sz="2400" dirty="0">
              <a:latin typeface="Palatino Linotype" pitchFamily="18" charset="0"/>
              <a:cs typeface="Times New Roman" pitchFamily="18" charset="0"/>
            </a:endParaRPr>
          </a:p>
          <a:p>
            <a:pPr marL="685800" lvl="1" indent="-228600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Cerebellar abscess</a:t>
            </a:r>
          </a:p>
        </p:txBody>
      </p:sp>
    </p:spTree>
    <p:extLst>
      <p:ext uri="{BB962C8B-B14F-4D97-AF65-F5344CB8AC3E}">
        <p14:creationId xmlns:p14="http://schemas.microsoft.com/office/powerpoint/2010/main" val="120409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They are caused by the spread of infection from the middle ear to structures that are in direct relation, and are located outside the cranial cavity.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 smtClean="0">
                <a:solidFill>
                  <a:prstClr val="white"/>
                </a:solidFill>
                <a:latin typeface="Palatino Linotype" pitchFamily="18" charset="0"/>
              </a:rPr>
              <a:t>Extracranial</a:t>
            </a:r>
            <a:r>
              <a:rPr lang="en-US" sz="3500" b="1" dirty="0" smtClean="0">
                <a:solidFill>
                  <a:prstClr val="white"/>
                </a:solidFill>
                <a:latin typeface="Palatino Linotype" pitchFamily="18" charset="0"/>
              </a:rPr>
              <a:t> </a:t>
            </a:r>
            <a:r>
              <a:rPr lang="en-US" sz="3500" b="1" dirty="0" err="1">
                <a:solidFill>
                  <a:prstClr val="white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 complications</a:t>
            </a:r>
          </a:p>
        </p:txBody>
      </p:sp>
    </p:spTree>
    <p:extLst>
      <p:ext uri="{BB962C8B-B14F-4D97-AF65-F5344CB8AC3E}">
        <p14:creationId xmlns:p14="http://schemas.microsoft.com/office/powerpoint/2010/main" val="407644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124" y="1577975"/>
            <a:ext cx="10944225" cy="45847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Inflammatory process of the inner ear caused by the spread of infection from the middle ear to the labyrinth</a:t>
            </a:r>
          </a:p>
          <a:p>
            <a:pPr>
              <a:buFont typeface="Wingdings" pitchFamily="2" charset="2"/>
              <a:buChar char="§"/>
              <a:defRPr/>
            </a:pPr>
            <a:endParaRPr lang="sr-Cyrl-R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spread of infection through the labyrinth can cause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endocranial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complications.</a:t>
            </a:r>
          </a:p>
          <a:p>
            <a:pPr>
              <a:buFont typeface="Wingdings" pitchFamily="2" charset="2"/>
              <a:buChar char="§"/>
              <a:defRPr/>
            </a:pPr>
            <a:endParaRPr lang="sr-Cyrl-R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Circumscribed </a:t>
            </a:r>
            <a:r>
              <a:rPr lang="en-US" sz="2400" b="1" dirty="0" err="1" smtClean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labyrinthitis</a:t>
            </a:r>
            <a:endParaRPr lang="en-US" sz="2400" b="1" dirty="0" smtClean="0">
              <a:solidFill>
                <a:schemeClr val="accent1"/>
              </a:solidFill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Diffuse </a:t>
            </a:r>
            <a:r>
              <a:rPr lang="en-US" sz="2400" b="1" dirty="0" err="1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labyrinthitis</a:t>
            </a:r>
            <a:endParaRPr lang="en-US" sz="2400" b="1" dirty="0">
              <a:solidFill>
                <a:schemeClr val="accent1"/>
              </a:solidFill>
              <a:latin typeface="Palatino Linotype" pitchFamily="18" charset="0"/>
              <a:cs typeface="Times New Roman" pitchFamily="18" charset="0"/>
            </a:endParaRP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labyrinthitis</a:t>
            </a:r>
            <a:endParaRPr lang="en-US" sz="3500" b="1" dirty="0">
              <a:solidFill>
                <a:srgbClr val="000099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13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1558925"/>
            <a:ext cx="10515600" cy="43513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 limited form of the inflammatory process of the middle ear, which most often occurs in chronic otitis media with </a:t>
            </a: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Due to the destructive effect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the bony wall of the labyrinth is destroyed and a fistula is created, which presents the route for further spread of the infection.</a:t>
            </a:r>
          </a:p>
        </p:txBody>
      </p:sp>
      <p:pic>
        <p:nvPicPr>
          <p:cNvPr id="13314" name="Picture 2" descr="Relat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7600" y="4191000"/>
            <a:ext cx="4953000" cy="2381250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Circumscribed </a:t>
            </a:r>
            <a:r>
              <a:rPr lang="en-US" sz="3500" b="1" dirty="0" err="1">
                <a:solidFill>
                  <a:schemeClr val="tx1"/>
                </a:solidFill>
                <a:latin typeface="Palatino Linotype" pitchFamily="18" charset="0"/>
              </a:rPr>
              <a:t>labyrinthitis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12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19251"/>
            <a:ext cx="10972800" cy="4533899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The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type of perforation makes it possible to determine the type of otitis and its further prognosis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0" lvl="1" indent="0">
              <a:spcBef>
                <a:spcPts val="1000"/>
              </a:spcBef>
              <a:buNone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Central perforations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- they do not involve the tympanic annulus and are located in the pars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tensa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of the tympanic membrane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</a:pPr>
            <a:r>
              <a:rPr lang="en-US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Marginal perforations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- they involve the tympanic annulus and are often located in the pars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flaccida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of the tympanic membrane.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General characteristics of CSOM </a:t>
            </a:r>
          </a:p>
        </p:txBody>
      </p:sp>
    </p:spTree>
    <p:extLst>
      <p:ext uri="{BB962C8B-B14F-4D97-AF65-F5344CB8AC3E}">
        <p14:creationId xmlns:p14="http://schemas.microsoft.com/office/powerpoint/2010/main" val="276591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9125" y="1104900"/>
            <a:ext cx="10953750" cy="566737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Sudden attacks of dizziness followed by vomiting.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Symptoms can occur during ear irrigation or when pulling the auricle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Relatively preserved hearing can suddenly weaken, which indicates the spread of the infection through the inner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ear</a:t>
            </a:r>
          </a:p>
          <a:p>
            <a:pPr lvl="1"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Signs of chronic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otitis (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Sudden attacks of vertigo, a fistula sign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When air is compressed into the external auditory canal, it causes an attack of vertigo followed by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nystagmus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to the same side, and the aspiration of air to the opposite side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lvl="1"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Surgery and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antibiotics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Circumscribed </a:t>
            </a:r>
            <a:r>
              <a:rPr lang="en-US" sz="3500" b="1" dirty="0" err="1">
                <a:solidFill>
                  <a:schemeClr val="tx1"/>
                </a:solidFill>
                <a:latin typeface="Palatino Linotype" pitchFamily="18" charset="0"/>
              </a:rPr>
              <a:t>labyrinthitis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25524"/>
            <a:ext cx="10972800" cy="583247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Spread of infection to all parts of the inner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ear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Serous, purulent or </a:t>
            </a:r>
            <a:r>
              <a:rPr lang="en-US" sz="2400" b="1" dirty="0" smtClean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necrotic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Serous form in acute otitis, purulent form in chronic otitis (high risk for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endocranial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complications), necrotic form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rarely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Clinical presentation</a:t>
            </a:r>
            <a:endParaRPr lang="sr-Cyrl-RS" sz="2400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Vertigo, loss of balance, nausea, vomiting, hearing loss, spontaneous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nystagmus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lvl="1">
              <a:defRPr/>
            </a:pPr>
            <a:endParaRPr lang="en-US" sz="9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Diagnosis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Signs of AOM or CSOM</a:t>
            </a:r>
          </a:p>
          <a:p>
            <a:pPr lvl="1">
              <a:defRPr/>
            </a:pP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Audiological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testing: Hearing loss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At first,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nystagmus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to the of the affected ear, and later to the healthy side</a:t>
            </a:r>
          </a:p>
          <a:p>
            <a:pPr lvl="1"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 lvl="1"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Surgery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and antibiotics</a:t>
            </a:r>
          </a:p>
          <a:p>
            <a:pPr lvl="1">
              <a:defRPr/>
            </a:pPr>
            <a:endParaRPr lang="sr-Cyrl-R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Diffuse </a:t>
            </a:r>
            <a:r>
              <a:rPr lang="en-US" sz="3500" b="1" dirty="0" err="1">
                <a:solidFill>
                  <a:schemeClr val="tx1"/>
                </a:solidFill>
                <a:latin typeface="Palatino Linotype" pitchFamily="18" charset="0"/>
              </a:rPr>
              <a:t>labyrinthitis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9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12192000" cy="1066800"/>
          </a:xfrm>
          <a:prstGeom prst="rect">
            <a:avLst/>
          </a:prstGeom>
          <a:gradFill>
            <a:gsLst>
              <a:gs pos="0">
                <a:srgbClr val="183457">
                  <a:lumMod val="75000"/>
                </a:srgb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 smtClean="0">
                <a:solidFill>
                  <a:prstClr val="white"/>
                </a:solidFill>
                <a:latin typeface="Palatino Linotype" pitchFamily="18" charset="0"/>
              </a:rPr>
              <a:t>Endocranial</a:t>
            </a:r>
            <a:r>
              <a:rPr lang="en-US" sz="3500" b="1" dirty="0" smtClean="0">
                <a:solidFill>
                  <a:prstClr val="white"/>
                </a:solidFill>
                <a:latin typeface="Palatino Linotype" pitchFamily="18" charset="0"/>
              </a:rPr>
              <a:t> </a:t>
            </a:r>
            <a:r>
              <a:rPr lang="en-US" sz="3500" b="1" dirty="0" err="1">
                <a:solidFill>
                  <a:prstClr val="white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prstClr val="white"/>
                </a:solidFill>
                <a:latin typeface="Palatino Linotype" pitchFamily="18" charset="0"/>
              </a:rPr>
              <a:t> complications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They are caused by the spread of infection from the middle ear to structures that are in direct relation, and are located inside the cranial cavity.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2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449" y="914401"/>
            <a:ext cx="11458575" cy="5876924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Accumulation of the pus between the dura and the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tegmen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or between the dura and the lateral sinus and the bone plate above it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It is caused by the spread of infection through the bone,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osteitis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or thrombophlebitis, or the bone can be destroyed by an inflammatory process (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oma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granulation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...)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Often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asymptomatic or intense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pain in the ear, headache and general weakness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History,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otomicroscopy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CT, NMR (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often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  remains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hidden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Surgical (radical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tympanomastoidectomy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,</a:t>
            </a:r>
          </a:p>
          <a:p>
            <a:pPr marL="457200" lvl="1" indent="0"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with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administration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of high doses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of</a:t>
            </a:r>
          </a:p>
          <a:p>
            <a:pPr marL="457200" lvl="1" indent="0"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antibiotics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10242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9195" y="3657600"/>
            <a:ext cx="5074699" cy="2857501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Epidural abscess</a:t>
            </a:r>
          </a:p>
        </p:txBody>
      </p:sp>
    </p:spTree>
    <p:extLst>
      <p:ext uri="{BB962C8B-B14F-4D97-AF65-F5344CB8AC3E}">
        <p14:creationId xmlns:p14="http://schemas.microsoft.com/office/powerpoint/2010/main" val="176981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1500" y="914399"/>
            <a:ext cx="10991850" cy="562927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sr-Cyrl-RS" sz="2400" dirty="0">
                <a:latin typeface="Palatino Linotype" pitchFamily="18" charset="0"/>
                <a:cs typeface="Times New Roman" pitchFamily="18" charset="0"/>
              </a:rPr>
              <a:t> 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One of the most difficult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complications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 Before the use of antibiotics, it 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was f</a:t>
            </a:r>
            <a:r>
              <a:rPr lang="en-US" sz="2400" dirty="0" err="1" smtClean="0">
                <a:latin typeface="Palatino Linotype" pitchFamily="18" charset="0"/>
                <a:cs typeface="Times New Roman" pitchFamily="18" charset="0"/>
              </a:rPr>
              <a:t>atal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 Early diagnosis, rapid drainage and therapy with appropriate antibiotics</a:t>
            </a:r>
          </a:p>
          <a:p>
            <a:pPr marL="0" indent="0">
              <a:buNone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      leads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to healing in 50% of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cases</a:t>
            </a:r>
          </a:p>
          <a:p>
            <a:pPr marL="0" indent="0">
              <a:buNone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  Clinical presentation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Without characteristic symptoms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It is revealed only during surgery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Meningeal signs and signs of general infectious syndrome dominate: high body temperature, headache, urge to vomit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Focal cerebral symptoms (hemiplegia,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Jacksonian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epileptic seizures, aphasia)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Subdural abscess</a:t>
            </a:r>
          </a:p>
        </p:txBody>
      </p:sp>
    </p:spTree>
    <p:extLst>
      <p:ext uri="{BB962C8B-B14F-4D97-AF65-F5344CB8AC3E}">
        <p14:creationId xmlns:p14="http://schemas.microsoft.com/office/powerpoint/2010/main" val="415547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50342" y="914400"/>
            <a:ext cx="10932058" cy="5369520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>
              <a:buFont typeface="Wingdings" pitchFamily="2" charset="2"/>
              <a:buChar char="§"/>
              <a:defRPr/>
            </a:pPr>
            <a:endParaRPr lang="sr-Cyrl-RS" sz="2400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Increased level of protein in the cerebrospinal fluid.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Glucose values ​​are normal</a:t>
            </a: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CT,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NMR</a:t>
            </a:r>
          </a:p>
          <a:p>
            <a:pPr lvl="1"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Surgical therapy, radical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tympanomastoidectomy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457200" lvl="1" indent="0"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with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incision of the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dura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evacuation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the</a:t>
            </a:r>
          </a:p>
          <a:p>
            <a:pPr marL="457200" lvl="1" indent="0"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abscess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, with high doses of antibiotics.</a:t>
            </a:r>
          </a:p>
          <a:p>
            <a:pPr lvl="1">
              <a:defRPr/>
            </a:pPr>
            <a:endParaRPr lang="sr-Cyrl-RS" dirty="0">
              <a:latin typeface="Palatino Linotype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2" descr="https://neurohirurgija.in.rs/wp-content/uploads/2018/07/gnoj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6194" y="3352800"/>
            <a:ext cx="3428719" cy="2931120"/>
          </a:xfrm>
          <a:prstGeom prst="rect">
            <a:avLst/>
          </a:prstGeom>
          <a:noFill/>
        </p:spPr>
      </p:pic>
      <p:pic>
        <p:nvPicPr>
          <p:cNvPr id="5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2303" y="811606"/>
            <a:ext cx="2476500" cy="2466975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Subdural abscess</a:t>
            </a:r>
          </a:p>
        </p:txBody>
      </p:sp>
    </p:spTree>
    <p:extLst>
      <p:ext uri="{BB962C8B-B14F-4D97-AF65-F5344CB8AC3E}">
        <p14:creationId xmlns:p14="http://schemas.microsoft.com/office/powerpoint/2010/main" val="235957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90549" y="1544638"/>
            <a:ext cx="10982325" cy="462756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Diffuse purulent inflammatory process of soft tissues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Chronic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otitis with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infection penetrates through the upper and inner wall of the middle ear</a:t>
            </a:r>
          </a:p>
        </p:txBody>
      </p:sp>
      <p:pic>
        <p:nvPicPr>
          <p:cNvPr id="4098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1600" y="4038600"/>
            <a:ext cx="3810000" cy="1857376"/>
          </a:xfrm>
          <a:prstGeom prst="rect">
            <a:avLst/>
          </a:prstGeom>
          <a:noFill/>
        </p:spPr>
      </p:pic>
      <p:pic>
        <p:nvPicPr>
          <p:cNvPr id="4100" name="Picture 4" descr="Ð ÐµÐ·ÑÐ»ÑÐ°Ñ ÑÐ»Ð¸ÐºÐ° Ð·Ð° meningitis otoge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3201" y="4038600"/>
            <a:ext cx="2908300" cy="17526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meningitis</a:t>
            </a:r>
          </a:p>
        </p:txBody>
      </p:sp>
    </p:spTree>
    <p:extLst>
      <p:ext uri="{BB962C8B-B14F-4D97-AF65-F5344CB8AC3E}">
        <p14:creationId xmlns:p14="http://schemas.microsoft.com/office/powerpoint/2010/main" val="120730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4837" y="1092200"/>
            <a:ext cx="10982325" cy="56705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Clinical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</a:t>
            </a:r>
            <a:r>
              <a:rPr lang="sr-Latn-RS" sz="2400" dirty="0" err="1">
                <a:latin typeface="Palatino Linotype" pitchFamily="18" charset="0"/>
                <a:cs typeface="Times New Roman" pitchFamily="18" charset="0"/>
              </a:rPr>
              <a:t>resentation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endParaRPr lang="sr-Latn-R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High temperature, headache and stiff neck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 the further course of the disease, photophobia,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sopor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coma...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Diagnosis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Anamnesis, (exacerbation of chronic otitis),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Clinical examination: signs of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meningitis (neck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stiffness,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Kernig’s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sign,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Brudzinski’s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sign)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Examination of the cerebrospinal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fluid is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most reliable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Increase in pressure, turbidity of cerebrospinal fluid, high number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polymorphonuclear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cells, increase in protein (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Pandy’s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test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positive), decrease in sugar and chloride.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Bacteriological findings are similar to ear swab results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meningitis</a:t>
            </a:r>
          </a:p>
        </p:txBody>
      </p:sp>
    </p:spTree>
    <p:extLst>
      <p:ext uri="{BB962C8B-B14F-4D97-AF65-F5344CB8AC3E}">
        <p14:creationId xmlns:p14="http://schemas.microsoft.com/office/powerpoint/2010/main" val="166896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9125" y="838199"/>
            <a:ext cx="10953750" cy="58769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Differential diagnosis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Brain 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abscess, especially if neurological findings worsen.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NMR, CT diagnostically specifies the type of brain lesion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 err="1" smtClean="0">
                <a:latin typeface="Palatino Linotype" pitchFamily="18" charset="0"/>
                <a:cs typeface="Times New Roman" pitchFamily="18" charset="0"/>
              </a:rPr>
              <a:t>Tuberculous</a:t>
            </a: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, 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epidemic </a:t>
            </a: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meningitis</a:t>
            </a:r>
          </a:p>
          <a:p>
            <a:pPr lvl="1">
              <a:lnSpc>
                <a:spcPct val="100000"/>
              </a:lnSpc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Intensive antibiotic therapy (ceftriaxone,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amikacin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, metronidazole,)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Correction of therapy according to the microbiological findings of the cerebrospinal fluid and swab of the ear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Vancomycin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imipenem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are most often introduced.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After improvement of the local findings, surgical therapy of the middle ear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In exceptional cases, if meningeal signs worsen, surgical therapy is indicated in the acute phase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meningitis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Mortality due to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meningitis is 25%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meningitis</a:t>
            </a:r>
          </a:p>
        </p:txBody>
      </p:sp>
    </p:spTree>
    <p:extLst>
      <p:ext uri="{BB962C8B-B14F-4D97-AF65-F5344CB8AC3E}">
        <p14:creationId xmlns:p14="http://schemas.microsoft.com/office/powerpoint/2010/main" val="399003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0075" y="1597025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Cerebral or cerebellar purulent collection of pus that occurs as a result of the spread of infection from the middle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ear\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High mortality, even in the conditions of modern treatment, the annual risk for the occurrence of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brain abscesses is 1 in 10,000 adult patients</a:t>
            </a:r>
          </a:p>
        </p:txBody>
      </p:sp>
      <p:pic>
        <p:nvPicPr>
          <p:cNvPr id="26626" name="Picture 2" descr="Ð ÐµÐ·ÑÐ»ÑÐ°Ñ ÑÐ»Ð¸ÐºÐ° Ð·Ð° otogenic brain absc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414225"/>
            <a:ext cx="2565400" cy="1924050"/>
          </a:xfrm>
          <a:prstGeom prst="rect">
            <a:avLst/>
          </a:prstGeom>
          <a:noFill/>
        </p:spPr>
      </p:pic>
      <p:pic>
        <p:nvPicPr>
          <p:cNvPr id="5" name="Picture 2" descr="https://neurohirurgija.in.rs/wp-content/uploads/2018/07/gnoj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2625" y="4304075"/>
            <a:ext cx="5181600" cy="214435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brain abscess</a:t>
            </a:r>
          </a:p>
        </p:txBody>
      </p:sp>
    </p:spTree>
    <p:extLst>
      <p:ext uri="{BB962C8B-B14F-4D97-AF65-F5344CB8AC3E}">
        <p14:creationId xmlns:p14="http://schemas.microsoft.com/office/powerpoint/2010/main" val="1418237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10972800" cy="4552950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CSOM with central perforation of the tympanic membrane affects only the middle ear mucosa without the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ostitic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process of the surrounding bone</a:t>
            </a:r>
            <a:r>
              <a:rPr lang="sl-SI" dirty="0" smtClean="0">
                <a:latin typeface="Palatino Linotype" pitchFamily="18" charset="0"/>
                <a:cs typeface="Times New Roman" pitchFamily="18" charset="0"/>
              </a:rPr>
              <a:t>.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sl-SI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CSOM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with marginal perforation affect the mucous membrane of the middle ear and the surrounding bone, may be accompanied by the appearance of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and represent a potential danger for the development of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complications.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chemeClr val="tx1"/>
                </a:solidFill>
                <a:latin typeface="Palatino Linotype" pitchFamily="18" charset="0"/>
              </a:rPr>
              <a:t>General characteristics of CSOM </a:t>
            </a:r>
          </a:p>
        </p:txBody>
      </p:sp>
    </p:spTree>
    <p:extLst>
      <p:ext uri="{BB962C8B-B14F-4D97-AF65-F5344CB8AC3E}">
        <p14:creationId xmlns:p14="http://schemas.microsoft.com/office/powerpoint/2010/main" val="27623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599" y="1587499"/>
            <a:ext cx="10963275" cy="45751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Most often in the temporal lobe due to chronic purulent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otitis.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Labyrinthogenic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less often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hematogenous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and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lymphogenic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route.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 the initial phase, the inflammatory process is in the brain mass (encephalitis), the reaction of the glia zone of the brain mass forms an abscess capsule, the process enters a chronic phase, the abscess extends towards the lateral ventricles, if the process is not treated, there is a danger of a breakthrough in them and fatal outcome.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brain abscess</a:t>
            </a:r>
          </a:p>
        </p:txBody>
      </p:sp>
    </p:spTree>
    <p:extLst>
      <p:ext uri="{BB962C8B-B14F-4D97-AF65-F5344CB8AC3E}">
        <p14:creationId xmlns:p14="http://schemas.microsoft.com/office/powerpoint/2010/main" val="105940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025525"/>
            <a:ext cx="10972800" cy="574675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3600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It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depends on the stage of abscess development</a:t>
            </a: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Meningitis is often associated with brain </a:t>
            </a:r>
            <a:r>
              <a:rPr lang="en-US" sz="2700" dirty="0" smtClean="0">
                <a:latin typeface="Palatino Linotype" pitchFamily="18" charset="0"/>
                <a:cs typeface="Times New Roman" pitchFamily="18" charset="0"/>
              </a:rPr>
              <a:t>abscess</a:t>
            </a: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endParaRPr lang="en-US" sz="15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Initial stage: </a:t>
            </a:r>
            <a:r>
              <a:rPr lang="en-US" sz="3600" dirty="0">
                <a:latin typeface="Palatino Linotype" pitchFamily="18" charset="0"/>
                <a:cs typeface="Times New Roman" pitchFamily="18" charset="0"/>
              </a:rPr>
              <a:t>elevated body temperature, general weakness, severe headache, </a:t>
            </a:r>
            <a:r>
              <a:rPr lang="en-US" sz="3600" dirty="0" smtClean="0">
                <a:latin typeface="Palatino Linotype" pitchFamily="18" charset="0"/>
                <a:cs typeface="Times New Roman" pitchFamily="18" charset="0"/>
              </a:rPr>
              <a:t>vomiting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endParaRPr lang="en-US" sz="15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Latent stage: </a:t>
            </a:r>
            <a:r>
              <a:rPr lang="en-US" sz="3600" dirty="0">
                <a:latin typeface="Palatino Linotype" pitchFamily="18" charset="0"/>
                <a:cs typeface="Times New Roman" pitchFamily="18" charset="0"/>
              </a:rPr>
              <a:t>symptoms are weak, occasional headaches, possible spike in temperature, general weakness, loss of appetite and body </a:t>
            </a:r>
            <a:r>
              <a:rPr lang="en-US" sz="3600" dirty="0" smtClean="0">
                <a:latin typeface="Palatino Linotype" pitchFamily="18" charset="0"/>
                <a:cs typeface="Times New Roman" pitchFamily="18" charset="0"/>
              </a:rPr>
              <a:t>weight</a:t>
            </a: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endParaRPr lang="en-US" sz="15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Manifest</a:t>
            </a:r>
            <a:r>
              <a:rPr lang="sr-Latn-RS" sz="3600" b="1" dirty="0" err="1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ed</a:t>
            </a: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stage</a:t>
            </a: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:</a:t>
            </a:r>
            <a:endParaRPr lang="sr-Latn-RS" sz="3600" b="1" dirty="0">
              <a:solidFill>
                <a:schemeClr val="accent1"/>
              </a:solidFill>
              <a:latin typeface="Palatino Linotype" pitchFamily="18" charset="0"/>
              <a:cs typeface="Times New Roman" pitchFamily="18" charset="0"/>
            </a:endParaRP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Symptoms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of increased intracranial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pressure (Headache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, stagnant papilla, vomiting, slow thinking and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speech)</a:t>
            </a:r>
            <a:endParaRPr lang="en-US" sz="2700" dirty="0">
              <a:latin typeface="Palatino Linotype" pitchFamily="18" charset="0"/>
              <a:cs typeface="Times New Roman" pitchFamily="18" charset="0"/>
            </a:endParaRP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Symptoms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of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infection (Increased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body temperature, worsening of the general condition, pallor, coating of the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tongue)</a:t>
            </a:r>
            <a:endParaRPr lang="en-US" sz="2700" dirty="0">
              <a:latin typeface="Palatino Linotype" pitchFamily="18" charset="0"/>
              <a:cs typeface="Times New Roman" pitchFamily="18" charset="0"/>
            </a:endParaRP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Focal symptoms (Depending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on the location of the abscess, the temporal lobe 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- aphasia</a:t>
            </a:r>
            <a:r>
              <a:rPr lang="en-US" sz="2700" dirty="0">
                <a:latin typeface="Palatino Linotype" pitchFamily="18" charset="0"/>
                <a:cs typeface="Times New Roman" pitchFamily="18" charset="0"/>
              </a:rPr>
              <a:t>, agraphia, </a:t>
            </a:r>
            <a:r>
              <a:rPr lang="en-US" sz="2700" dirty="0" err="1">
                <a:latin typeface="Palatino Linotype" pitchFamily="18" charset="0"/>
                <a:cs typeface="Times New Roman" pitchFamily="18" charset="0"/>
              </a:rPr>
              <a:t>agnosia</a:t>
            </a:r>
            <a:r>
              <a:rPr lang="en-US" sz="2700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914400" lvl="2" indent="-457200">
              <a:lnSpc>
                <a:spcPct val="120000"/>
              </a:lnSpc>
              <a:spcBef>
                <a:spcPts val="1000"/>
              </a:spcBef>
              <a:defRPr/>
            </a:pPr>
            <a:endParaRPr lang="en-US" sz="15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§"/>
              <a:defRPr/>
            </a:pPr>
            <a:r>
              <a:rPr lang="en-US" sz="3600" b="1" dirty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Terminal </a:t>
            </a:r>
            <a:r>
              <a:rPr lang="en-US" sz="3600" b="1" dirty="0" smtClean="0">
                <a:solidFill>
                  <a:schemeClr val="accent1"/>
                </a:solidFill>
                <a:latin typeface="Palatino Linotype" pitchFamily="18" charset="0"/>
                <a:cs typeface="Times New Roman" pitchFamily="18" charset="0"/>
              </a:rPr>
              <a:t>stage: </a:t>
            </a:r>
            <a:r>
              <a:rPr lang="en-US" sz="3600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Palatino Linotype" pitchFamily="18" charset="0"/>
                <a:cs typeface="Times New Roman" pitchFamily="18" charset="0"/>
              </a:rPr>
              <a:t>a fatal outcome occurs, due to a generalized inflammatory process or breakthrough of the abscess into the ventricles.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brain abscess</a:t>
            </a:r>
          </a:p>
        </p:txBody>
      </p:sp>
    </p:spTree>
    <p:extLst>
      <p:ext uri="{BB962C8B-B14F-4D97-AF65-F5344CB8AC3E}">
        <p14:creationId xmlns:p14="http://schemas.microsoft.com/office/powerpoint/2010/main" val="31045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28650" y="914399"/>
            <a:ext cx="10515600" cy="5800725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Anamnesis,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Otoscopic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examination (chronic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otitis with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cholesteatoma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clinical examination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Additional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diagnostic methods NMR,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CT</a:t>
            </a:r>
          </a:p>
          <a:p>
            <a:pPr marL="800100" lvl="2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Examination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by a neurologist,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infectious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  disease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specialist (lumbar puncture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due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  to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association of meningitis with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brain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   abscess)</a:t>
            </a:r>
          </a:p>
          <a:p>
            <a:pPr marL="228600" lvl="2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Treatment</a:t>
            </a:r>
          </a:p>
          <a:p>
            <a:pPr marL="800100" lvl="3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Neurosurgery</a:t>
            </a:r>
          </a:p>
          <a:p>
            <a:pPr marL="800100" lvl="3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Then, after the improvement of the general condition, surgical intervention on the affected ear</a:t>
            </a:r>
          </a:p>
          <a:p>
            <a:pPr marL="800100" lvl="3" indent="-342900">
              <a:lnSpc>
                <a:spcPct val="100000"/>
              </a:lnSpc>
              <a:spcBef>
                <a:spcPts val="1000"/>
              </a:spcBef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High doses of antibiotics.</a:t>
            </a:r>
          </a:p>
          <a:p>
            <a:pPr marL="228600" lvl="2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4" name="Picture 2" descr="Ð ÐµÐ·ÑÐ»ÑÐ°Ñ ÑÐ»Ð¸ÐºÐ° Ð·Ð° otogenic brain abs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0050" y="2314576"/>
            <a:ext cx="4851400" cy="2731765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Otogenic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brain abscess</a:t>
            </a:r>
          </a:p>
        </p:txBody>
      </p:sp>
    </p:spTree>
    <p:extLst>
      <p:ext uri="{BB962C8B-B14F-4D97-AF65-F5344CB8AC3E}">
        <p14:creationId xmlns:p14="http://schemas.microsoft.com/office/powerpoint/2010/main" val="428320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38174" y="914399"/>
            <a:ext cx="10887075" cy="57054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Localized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suppurative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process in the cerebellum, by spreading the infection from the middle ear through the sigmoid sinus or labyrinth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C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linical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sr-Latn-RS" sz="2400" dirty="0" err="1">
                <a:latin typeface="Palatino Linotype" pitchFamily="18" charset="0"/>
                <a:cs typeface="Times New Roman" pitchFamily="18" charset="0"/>
              </a:rPr>
              <a:t>presentation</a:t>
            </a:r>
            <a:r>
              <a:rPr lang="sr-Latn-RS" sz="2400" dirty="0">
                <a:latin typeface="Palatino Linotype" pitchFamily="18" charset="0"/>
                <a:cs typeface="Times New Roman" pitchFamily="18" charset="0"/>
              </a:rPr>
              <a:t>: 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00000"/>
              </a:lnSpc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Similar to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cerebral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abscess, but movement coordination disorders are expressed, as well as loss of tone on the affected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side, fixation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nystagmus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00000"/>
              </a:lnSpc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Diagnosis: The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same diagnostic methods as for a cerebral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abscess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Treatment </a:t>
            </a:r>
            <a:endParaRPr lang="en-US" sz="2400" dirty="0" smtClean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00000"/>
              </a:lnSpc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The procedure is the same as for a cerebral abscess</a:t>
            </a:r>
          </a:p>
          <a:p>
            <a:pPr lvl="1">
              <a:lnSpc>
                <a:spcPct val="100000"/>
              </a:lnSpc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High mortality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Cerebellar abscess</a:t>
            </a:r>
          </a:p>
        </p:txBody>
      </p:sp>
      <p:pic>
        <p:nvPicPr>
          <p:cNvPr id="5" name="Picture 4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76" y="4029076"/>
            <a:ext cx="2806700" cy="2171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732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1025" y="1577974"/>
            <a:ext cx="11029950" cy="461327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 half of the cases, it was maintained with some other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endocranial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complication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 10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%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of the cases it is isolated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condition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The purulent process spreads through the mastoid to the sigmoid sinus,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periphlebitis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, i.e.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perisinus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abscess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endParaRPr lang="en-US" sz="2400" dirty="0">
              <a:latin typeface="Palatino Linotype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In the further course, </a:t>
            </a:r>
            <a:r>
              <a:rPr lang="en-US" sz="2400" dirty="0" err="1">
                <a:latin typeface="Palatino Linotype" pitchFamily="18" charset="0"/>
                <a:cs typeface="Times New Roman" pitchFamily="18" charset="0"/>
              </a:rPr>
              <a:t>endophlebitis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develops, and thrombus formation in the sinus, thrombus infection and </a:t>
            </a:r>
            <a:r>
              <a:rPr lang="en-US" sz="2400" dirty="0" smtClean="0">
                <a:latin typeface="Palatino Linotype" pitchFamily="18" charset="0"/>
                <a:cs typeface="Times New Roman" pitchFamily="18" charset="0"/>
              </a:rPr>
              <a:t>septicemia.</a:t>
            </a:r>
            <a:endParaRPr lang="en-US" sz="240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Thrombophlebitis of the sigmoid sinus</a:t>
            </a:r>
          </a:p>
        </p:txBody>
      </p:sp>
    </p:spTree>
    <p:extLst>
      <p:ext uri="{BB962C8B-B14F-4D97-AF65-F5344CB8AC3E}">
        <p14:creationId xmlns:p14="http://schemas.microsoft.com/office/powerpoint/2010/main" val="204963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4837" y="771525"/>
            <a:ext cx="10982325" cy="6019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§"/>
              <a:defRPr/>
            </a:pPr>
            <a:r>
              <a:rPr lang="en-US" sz="2400" dirty="0">
                <a:latin typeface="Palatino Linotype" pitchFamily="18" charset="0"/>
                <a:cs typeface="Times New Roman" pitchFamily="18" charset="0"/>
              </a:rPr>
              <a:t>Clinical presentation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Initially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, severe pain in the </a:t>
            </a:r>
            <a:r>
              <a:rPr lang="en-US" sz="2000" dirty="0" err="1">
                <a:latin typeface="Palatino Linotype" pitchFamily="18" charset="0"/>
                <a:cs typeface="Times New Roman" pitchFamily="18" charset="0"/>
              </a:rPr>
              <a:t>retroauricular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 region, symptoms of increased intracranial pressure (headache, nausea, nausea, vomiting)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Intermittent temperatures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If infected emboli enter the bloodstream, </a:t>
            </a:r>
            <a:r>
              <a:rPr lang="en-US" sz="2000" dirty="0" err="1">
                <a:latin typeface="Palatino Linotype" pitchFamily="18" charset="0"/>
                <a:cs typeface="Times New Roman" pitchFamily="18" charset="0"/>
              </a:rPr>
              <a:t>petechiae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 appear on the skin and mucous </a:t>
            </a: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membranes</a:t>
            </a:r>
          </a:p>
          <a:p>
            <a:pPr lvl="1">
              <a:lnSpc>
                <a:spcPct val="100000"/>
              </a:lnSpc>
              <a:defRPr/>
            </a:pPr>
            <a:endParaRPr lang="en-US" sz="8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Diagnosis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Anamnesis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 err="1">
                <a:latin typeface="Palatino Linotype" pitchFamily="18" charset="0"/>
                <a:cs typeface="Times New Roman" pitchFamily="18" charset="0"/>
              </a:rPr>
              <a:t>Otoscopic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 findings (signs of exacerbation of chronic otitis</a:t>
            </a: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),</a:t>
            </a:r>
          </a:p>
          <a:p>
            <a:pPr marL="457200" lvl="1" indent="0">
              <a:lnSpc>
                <a:spcPct val="100000"/>
              </a:lnSpc>
              <a:buNone/>
              <a:defRPr/>
            </a:pP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    strong 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palpation sensitivity of the mastoid process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In the case of thrombosis spread to internal jugular </a:t>
            </a: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vein</a:t>
            </a:r>
          </a:p>
          <a:p>
            <a:pPr marL="457200" lvl="1" indent="0">
              <a:lnSpc>
                <a:spcPct val="100000"/>
              </a:lnSpc>
              <a:buNone/>
              <a:defRPr/>
            </a:pP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    painful </a:t>
            </a: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sensitivity of the sternocleidomastoid muscle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Laboratory: leukocytosis, high CRP values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000" dirty="0">
                <a:latin typeface="Palatino Linotype" pitchFamily="18" charset="0"/>
                <a:cs typeface="Times New Roman" pitchFamily="18" charset="0"/>
              </a:rPr>
              <a:t>NMR </a:t>
            </a:r>
            <a:r>
              <a:rPr lang="en-US" sz="2000" dirty="0" smtClean="0">
                <a:latin typeface="Palatino Linotype" pitchFamily="18" charset="0"/>
                <a:cs typeface="Times New Roman" pitchFamily="18" charset="0"/>
              </a:rPr>
              <a:t>angiography</a:t>
            </a:r>
          </a:p>
          <a:p>
            <a:pPr lvl="1">
              <a:lnSpc>
                <a:spcPct val="100000"/>
              </a:lnSpc>
              <a:defRPr/>
            </a:pPr>
            <a:endParaRPr lang="en-US" sz="9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Treatment </a:t>
            </a: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lvl="1">
              <a:lnSpc>
                <a:spcPct val="100000"/>
              </a:lnSpc>
              <a:defRPr/>
            </a:pPr>
            <a:r>
              <a:rPr lang="en-US" sz="2100" dirty="0">
                <a:latin typeface="Palatino Linotype" pitchFamily="18" charset="0"/>
                <a:cs typeface="Times New Roman" pitchFamily="18" charset="0"/>
              </a:rPr>
              <a:t>Surgical radical trepanation of the middle ear and exposure of the sigmoid sinus, ligation of the internal jugular vein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Thrombophlebitis of the sigmoid sinus</a:t>
            </a:r>
          </a:p>
        </p:txBody>
      </p:sp>
      <p:pic>
        <p:nvPicPr>
          <p:cNvPr id="5" name="Picture 2" descr="Ð ÐµÐ·ÑÐ»ÑÐ°Ñ ÑÐ»Ð¸ÐºÐ° Ð·Ð° tromboflebitis sinus sigmoid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4466" y="2762250"/>
            <a:ext cx="4471334" cy="23431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254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52575"/>
            <a:ext cx="10972800" cy="4600575"/>
          </a:xfrm>
        </p:spPr>
        <p:txBody>
          <a:bodyPr/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Central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tympanic membrane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perforation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Occasional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muco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-purulent secretion from the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ear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Relatively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slow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progression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The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ossicular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chain is most often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preserved,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ostitic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process is rarely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present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Pathohistological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characteristics of the mucous membrane - small cell infiltration, hyperemia and formation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granulations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8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Otogenic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complications are very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rare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61923"/>
            <a:ext cx="12192000" cy="1057275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Chronic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tubotympanic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</a:t>
            </a:r>
            <a:r>
              <a:rPr lang="en-US" sz="3500" b="1" dirty="0" err="1">
                <a:solidFill>
                  <a:srgbClr val="000099"/>
                </a:solidFill>
                <a:latin typeface="Palatino Linotype" pitchFamily="18" charset="0"/>
              </a:rPr>
              <a:t>suppurative</a:t>
            </a:r>
            <a:r>
              <a:rPr lang="en-US" sz="3500" b="1" dirty="0">
                <a:solidFill>
                  <a:srgbClr val="000099"/>
                </a:solidFill>
                <a:latin typeface="Palatino Linotype" pitchFamily="18" charset="0"/>
              </a:rPr>
              <a:t> otitis media</a:t>
            </a:r>
          </a:p>
        </p:txBody>
      </p:sp>
    </p:spTree>
    <p:extLst>
      <p:ext uri="{BB962C8B-B14F-4D97-AF65-F5344CB8AC3E}">
        <p14:creationId xmlns:p14="http://schemas.microsoft.com/office/powerpoint/2010/main" val="152448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>
          <a:xfrm>
            <a:off x="581025" y="1609725"/>
            <a:ext cx="10982325" cy="4572000"/>
          </a:xfrm>
        </p:spPr>
        <p:txBody>
          <a:bodyPr/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Occasional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muco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-purulent secretion, with shorter or longer periods of the so-called "dry ear".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Progressive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conductive hearing loss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sr-Cyrl-C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Absence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of pain and vestibular disorders (except in case of exacerbation or possibly developing complications).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Symptoms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65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619125" y="1104900"/>
            <a:ext cx="10953750" cy="5219701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Anamnesis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sl-SI" sz="9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Otoscopy</a:t>
            </a:r>
            <a:r>
              <a:rPr lang="sl-SI" dirty="0">
                <a:latin typeface="Palatino Linotype" pitchFamily="18" charset="0"/>
                <a:cs typeface="Times New Roman" pitchFamily="18" charset="0"/>
              </a:rPr>
              <a:t> – 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central eardrum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perforation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sl-SI" sz="9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Deviated septum, chronic inflammation of the mucous membrane of the nose and </a:t>
            </a:r>
            <a:r>
              <a:rPr lang="en-US" dirty="0" err="1">
                <a:latin typeface="Palatino Linotype" pitchFamily="18" charset="0"/>
                <a:cs typeface="Times New Roman" pitchFamily="18" charset="0"/>
              </a:rPr>
              <a:t>paranasal</a:t>
            </a:r>
            <a:r>
              <a:rPr lang="en-US" dirty="0">
                <a:latin typeface="Palatino Linotype" pitchFamily="18" charset="0"/>
                <a:cs typeface="Times New Roman" pitchFamily="18" charset="0"/>
              </a:rPr>
              <a:t> cavities, presence of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adenoids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900" dirty="0" smtClean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Pure-tone audiometry - conductive hearing loss with well-maintained cochlear reserve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.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Microbiological tests - isolation of the causative agent and determination of adequate </a:t>
            </a:r>
            <a:r>
              <a:rPr lang="en-US" dirty="0" smtClean="0">
                <a:latin typeface="Palatino Linotype" pitchFamily="18" charset="0"/>
                <a:cs typeface="Times New Roman" pitchFamily="18" charset="0"/>
              </a:rPr>
              <a:t>therapy</a:t>
            </a: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sz="900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r>
              <a:rPr lang="en-US" dirty="0">
                <a:latin typeface="Palatino Linotype" pitchFamily="18" charset="0"/>
                <a:cs typeface="Times New Roman" pitchFamily="18" charset="0"/>
              </a:rPr>
              <a:t>Temporal bone CT – Reduction of </a:t>
            </a:r>
            <a:r>
              <a:rPr lang="en-US" dirty="0" err="1" smtClean="0">
                <a:latin typeface="Palatino Linotype" pitchFamily="18" charset="0"/>
                <a:cs typeface="Times New Roman" pitchFamily="18" charset="0"/>
              </a:rPr>
              <a:t>pneumatisation</a:t>
            </a:r>
            <a:endParaRPr lang="en-US" dirty="0">
              <a:latin typeface="Palatino Linotype" pitchFamily="18" charset="0"/>
              <a:cs typeface="Times New Roman" pitchFamily="18" charset="0"/>
            </a:endParaRPr>
          </a:p>
          <a:p>
            <a:pPr marL="228600" lvl="1">
              <a:spcBef>
                <a:spcPts val="1000"/>
              </a:spcBef>
              <a:buFont typeface="Wingdings" pitchFamily="2" charset="2"/>
              <a:buChar char="§"/>
              <a:defRPr/>
            </a:pPr>
            <a:endParaRPr lang="en-US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  <a:noFill/>
          <a:ln>
            <a:noFill/>
            <a:headEnd/>
            <a:tailEnd/>
          </a:ln>
          <a:effectLst>
            <a:innerShdw blurRad="1270000">
              <a:prstClr val="black"/>
            </a:inn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en-US" sz="3500" b="1" dirty="0" smtClean="0">
                <a:solidFill>
                  <a:schemeClr val="tx1"/>
                </a:solidFill>
                <a:latin typeface="Palatino Linotype" pitchFamily="18" charset="0"/>
              </a:rPr>
              <a:t>Diagnosis</a:t>
            </a:r>
            <a:endParaRPr lang="en-US" sz="35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03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2998</Words>
  <Application>Microsoft Office PowerPoint</Application>
  <PresentationFormat>Custom</PresentationFormat>
  <Paragraphs>455</Paragraphs>
  <Slides>65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Запаљенски процеси ушне шкољке и спољашњег слушног ходника</dc:title>
  <dc:creator>Bjelic</dc:creator>
  <cp:lastModifiedBy>Nani</cp:lastModifiedBy>
  <cp:revision>86</cp:revision>
  <dcterms:created xsi:type="dcterms:W3CDTF">2021-02-15T20:01:09Z</dcterms:created>
  <dcterms:modified xsi:type="dcterms:W3CDTF">2026-03-04T08:09:19Z</dcterms:modified>
</cp:coreProperties>
</file>